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media10.mp3" ContentType="audio/mp3"/>
  <Override PartName="/ppt/media/image3.jpeg" ContentType="image/jpeg"/>
  <Override PartName="/ppt/media/image1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media20.wav" ContentType="audio/x-wav"/>
  <Override PartName="/ppt/media/image18.png" ContentType="image/png"/>
  <Override PartName="/ppt/media/image21.png" ContentType="image/png"/>
  <Override PartName="/ppt/media/image19.png" ContentType="image/png"/>
  <Override PartName="/ppt/media/image16.png" ContentType="image/png"/>
  <Override PartName="/ppt/media/image14.png" ContentType="image/png"/>
  <Override PartName="/ppt/media/image2.jpeg" ContentType="image/jpeg"/>
  <Override PartName="/ppt/media/media17.wav" ContentType="audio/x-wav"/>
  <Override PartName="/ppt/media/image4.jpeg" ContentType="image/jpeg"/>
  <Override PartName="/ppt/media/image5.jpeg" ContentType="image/jpeg"/>
  <Override PartName="/ppt/media/image6.png" ContentType="image/png"/>
  <Override PartName="/ppt/media/image11.png" ContentType="image/png"/>
  <Override PartName="/ppt/media/image7.png" ContentType="image/png"/>
  <Override PartName="/ppt/media/image1.jpeg" ContentType="image/jpe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518AB7-0383-4246-AA8E-AD74C545A01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87DD53-FD2E-476E-A387-90BF0941684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D64746-C90B-4C20-9584-F1D6682ED11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B800E8-F581-4700-A1FB-2981CA48B85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7FD1D1-C87D-4200-91A2-BFB8018861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154692-2D79-4E1A-8B61-8416056C4E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A14B4C-094C-4F48-9D38-DB4A8505BB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8F5AA1-D33E-4479-BCE1-484BCAEC1B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9F26AF-1D12-4B8E-BFBA-5BDABA35DA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EA2767-589C-49C5-9B6F-437E381733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0B94AF-321D-44AA-81AC-871451CE5E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C4A34E-797E-4DF5-ABBD-8E979D249C6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8117AB-A4AD-4892-9507-B4DC44F73C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D5CAAC-FC97-46EC-A320-0C98CB4EDB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32913A-58BC-4DCF-A293-C2D767353F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7C6BE3-FDED-4C08-83F4-BC11D9E97E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3350B4-1B32-4596-8C6E-48B5FECA7E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E166BD-FCC6-4ADF-B8D2-D760FEC0D2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87EA55-054C-40A2-BB99-AE227613C5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3A63A1-76B8-41A8-89A2-D14D78438A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5ED180-9423-4087-89FE-272065E119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902557-A05B-4109-9B2B-14A896D9D7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5DAE4C-2ED2-4E75-A95B-2475C6D66DFE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C543D6-B00A-45D3-861C-1BB8DB819F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DEBCC7-019A-4733-8024-04FD4C5977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6AC306-0ECA-4B86-91F6-B248D8A4E5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BFF58A-739F-40EC-9EE4-953679F115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B5A196D-1463-4FCA-8C5C-55F0D0222C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8DF6C7-35F4-4CD3-95E8-A683F650B78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5D42D8-95FB-4FA2-8ED0-C75DE59C84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935E52-1F9E-4DA6-86F9-3378066D53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146164-3895-4720-BC7A-DAEBB16E0A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7E8DAA6-9C40-4237-BF04-7E3D60A9F8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C07E548-A644-4CBF-96BE-776F1D4D58DE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B8A84C-4793-455B-8961-79A2031696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A6F55C-3455-4C51-9FAC-0FD9DE32C0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D5451F2-E6C5-4C23-A98D-9BE2AA52E0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2CA43B5-D1E2-48D8-A59D-5C061B69A6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BA15C73-62EE-4954-932C-AB0C4837BB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64311AA-3C14-407C-B74D-91C7BF1DE5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8CB6FB-7900-4112-8AF5-27363B751F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B60EFC-0B7F-42AF-85F3-DAFFE9A67D2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4E91A1-3E3B-4DB9-967D-013B6D8A574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D14B20-10E1-44EF-977C-167C5234DA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19A8E5-F0CD-4E1F-B2E1-F87CAA007AD8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22CC37-409B-4163-BD3C-AB92FF35E6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10C62A-71F9-40A4-AF14-2CA1FD6E59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F835A18-E39F-43CB-A368-40498CD14B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B05A95-ACF9-4C47-A34F-842884AC6B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5224E5-E1B9-45FE-B514-60FB90C9AB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F71DCF3-8873-4DFB-8A86-E12A45AFFF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20F025B-A9C7-4E2B-A4B8-B32B54766B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95B433-5096-452A-AB11-F679D0370C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B34337-107C-4450-8FEF-5B21CB5D75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3343AE5-5730-4FFF-9D7A-9DED99CDCA7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67521E-39F9-4986-8077-DEB70E3D6039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8068C4-4D65-413C-B16A-787DAE3538F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7C1526-3C72-46DD-982B-1EAE4D158C9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BDE789-1888-42ED-B6D1-1C9566AAA99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AFEB33-4921-430C-97F5-6FE3FE948B0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C59C12-6D94-4E2D-8202-7A7135AE6084}" type="slidenum">
              <a:rPr b="0" lang="en" sz="900" spc="-1" strike="noStrike">
                <a:solidFill>
                  <a:srgbClr val="888888"/>
                </a:solidFill>
                <a:latin typeface="Calibri"/>
                <a:ea typeface="Calibri"/>
              </a:rPr>
              <a:t>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4192AD-630E-4B83-8648-837E7D96EBF1}" type="slidenum">
              <a:rPr b="0" lang="en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</a:t>
            </a:r>
            <a:r>
              <a:rPr b="0" lang="en-US" sz="1800" spc="-1" strike="noStrike">
                <a:latin typeface="Arial"/>
              </a:rPr>
              <a:t>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1EF69D-ECB2-4DA9-B035-7B18EA1B49CC}" type="slidenum">
              <a:rPr b="0" lang="en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dt" idx="7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ftr" idx="8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9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3F7610F-91B9-4BF5-B099-22CC8C445F96}" type="slidenum">
              <a:rPr b="0" lang="en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 idx="10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ftr" idx="1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ldNum" idx="1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7B8ADC-F102-4489-8CEC-D50BC2040DE1}" type="slidenum">
              <a:rPr b="0" lang="en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 idx="1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audio" Target="../media/media17.wav"/><Relationship Id="rId2" Type="http://schemas.microsoft.com/office/2007/relationships/media" Target="../media/media17.wav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audio" Target="../media/media20.wav"/><Relationship Id="rId2" Type="http://schemas.microsoft.com/office/2007/relationships/media" Target="../media/media20.wav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openai.com/research/whisper" TargetMode="External"/><Relationship Id="rId2" Type="http://schemas.openxmlformats.org/officeDocument/2006/relationships/hyperlink" Target="https://medium.com/axinc-ai/whisper-speech-recognition-model-capable-of-recognizing-99-languages-5b5cf0197c16" TargetMode="External"/><Relationship Id="rId3" Type="http://schemas.openxmlformats.org/officeDocument/2006/relationships/hyperlink" Target="https://github.com/openai/whisper" TargetMode="External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github.com/m-bain/whisperX" TargetMode="External"/><Relationship Id="rId6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audio" Target="../media/media10.mp3"/><Relationship Id="rId3" Type="http://schemas.microsoft.com/office/2007/relationships/media" Target="../media/media10.mp3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73;p13"/>
          <p:cNvSpPr/>
          <p:nvPr/>
        </p:nvSpPr>
        <p:spPr>
          <a:xfrm>
            <a:off x="685800" y="937440"/>
            <a:ext cx="5846400" cy="16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300" spc="-1" strike="noStrike">
                <a:solidFill>
                  <a:srgbClr val="1b88ca"/>
                </a:solidFill>
                <a:highlight>
                  <a:srgbClr val="ffffff"/>
                </a:highlight>
                <a:latin typeface="arial"/>
                <a:ea typeface="Nunito"/>
              </a:rPr>
              <a:t>OPEN AI</a:t>
            </a:r>
            <a:endParaRPr b="1" i="1" lang="en-US" sz="5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300" spc="-1" strike="noStrike">
                <a:solidFill>
                  <a:srgbClr val="1b88ca"/>
                </a:solidFill>
                <a:highlight>
                  <a:srgbClr val="ffffff"/>
                </a:highlight>
                <a:latin typeface="arial"/>
                <a:ea typeface="Nunito"/>
              </a:rPr>
              <a:t>WHISPER</a:t>
            </a:r>
            <a:endParaRPr b="1" i="1" lang="en-US" sz="5300" spc="-1" strike="noStrike">
              <a:latin typeface="arial"/>
            </a:endParaRPr>
          </a:p>
        </p:txBody>
      </p:sp>
      <p:sp>
        <p:nvSpPr>
          <p:cNvPr id="204" name="Google Shape;72;p13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  <p:pic>
        <p:nvPicPr>
          <p:cNvPr id="205" name="Google Shape;74;p13" descr=""/>
          <p:cNvPicPr/>
          <p:nvPr/>
        </p:nvPicPr>
        <p:blipFill>
          <a:blip r:embed="rId1"/>
          <a:stretch/>
        </p:blipFill>
        <p:spPr>
          <a:xfrm>
            <a:off x="820800" y="457200"/>
            <a:ext cx="1234800" cy="38088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75;p13"/>
          <p:cNvSpPr/>
          <p:nvPr/>
        </p:nvSpPr>
        <p:spPr>
          <a:xfrm>
            <a:off x="914400" y="3394440"/>
            <a:ext cx="6399000" cy="10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Nunito"/>
              </a:rPr>
              <a:t>Presented by: Swostika Basukala</a:t>
            </a:r>
            <a:endParaRPr b="1" i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Nunito"/>
              </a:rPr>
              <a:t>12</a:t>
            </a:r>
            <a:r>
              <a:rPr b="0" lang="en" sz="2000" spc="-1" strike="noStrike" baseline="33000">
                <a:solidFill>
                  <a:srgbClr val="000000"/>
                </a:solidFill>
                <a:latin typeface="arial"/>
                <a:ea typeface="Nunito"/>
              </a:rPr>
              <a:t>th</a:t>
            </a:r>
            <a:r>
              <a:rPr b="0" lang="en" sz="2000" spc="-1" strike="noStrike">
                <a:solidFill>
                  <a:srgbClr val="000000"/>
                </a:solidFill>
                <a:latin typeface="arial"/>
                <a:ea typeface="Nunito"/>
              </a:rPr>
              <a:t>  January </a:t>
            </a:r>
            <a:endParaRPr b="1" i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1" i="1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937800" y="1215000"/>
            <a:ext cx="7554600" cy="289872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3"/>
          <p:cNvSpPr/>
          <p:nvPr/>
        </p:nvSpPr>
        <p:spPr>
          <a:xfrm>
            <a:off x="630000" y="273960"/>
            <a:ext cx="7884720" cy="99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  <a:ea typeface="DejaVu Sans"/>
              </a:rPr>
              <a:t>IMPLEMENTATION:Speech to text(Translation)</a:t>
            </a:r>
            <a:endParaRPr b="1" i="1" lang="en-US" sz="2200" spc="-1" strike="noStrike">
              <a:latin typeface="arial"/>
            </a:endParaRPr>
          </a:p>
        </p:txBody>
      </p:sp>
      <p:sp>
        <p:nvSpPr>
          <p:cNvPr id="257" name="Google Shape;72;p 7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IMPLEME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NTATION: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Speaker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diarizatio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59" name=""/>
          <p:cNvGrpSpPr/>
          <p:nvPr/>
        </p:nvGrpSpPr>
        <p:grpSpPr>
          <a:xfrm>
            <a:off x="402840" y="1143000"/>
            <a:ext cx="2567520" cy="3291120"/>
            <a:chOff x="402840" y="1143000"/>
            <a:chExt cx="2567520" cy="3291120"/>
          </a:xfrm>
        </p:grpSpPr>
        <p:sp>
          <p:nvSpPr>
            <p:cNvPr id="260" name=""/>
            <p:cNvSpPr/>
            <p:nvPr/>
          </p:nvSpPr>
          <p:spPr>
            <a:xfrm>
              <a:off x="657360" y="3252600"/>
              <a:ext cx="2065680" cy="45252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Labeling</a:t>
              </a:r>
              <a:endParaRPr b="1" i="1" lang="en-US" sz="1600" spc="-1" strike="noStrike">
                <a:latin typeface="arial"/>
              </a:endParaRPr>
            </a:p>
          </p:txBody>
        </p:sp>
        <p:sp>
          <p:nvSpPr>
            <p:cNvPr id="261" name=""/>
            <p:cNvSpPr/>
            <p:nvPr/>
          </p:nvSpPr>
          <p:spPr>
            <a:xfrm>
              <a:off x="683280" y="1143000"/>
              <a:ext cx="2065680" cy="4334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segmentation</a:t>
              </a:r>
              <a:endParaRPr b="1" i="1" lang="en-US" sz="1600" spc="-1" strike="noStrike">
                <a:latin typeface="arial"/>
              </a:endParaRPr>
            </a:p>
          </p:txBody>
        </p:sp>
        <p:sp>
          <p:nvSpPr>
            <p:cNvPr id="262" name=""/>
            <p:cNvSpPr/>
            <p:nvPr/>
          </p:nvSpPr>
          <p:spPr>
            <a:xfrm>
              <a:off x="402840" y="1875600"/>
              <a:ext cx="2567520" cy="3326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Speaker Embeddings</a:t>
              </a:r>
              <a:endParaRPr b="1" i="1" lang="en-US" sz="1600" spc="-1" strike="noStrike">
                <a:latin typeface="arial"/>
              </a:endParaRPr>
            </a:p>
          </p:txBody>
        </p:sp>
        <p:sp>
          <p:nvSpPr>
            <p:cNvPr id="263" name=""/>
            <p:cNvSpPr/>
            <p:nvPr/>
          </p:nvSpPr>
          <p:spPr>
            <a:xfrm>
              <a:off x="650520" y="2516400"/>
              <a:ext cx="2076120" cy="43128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Clustering</a:t>
              </a:r>
              <a:endParaRPr b="1" i="1" lang="en-US" sz="1600" spc="-1" strike="noStrike">
                <a:latin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841320" y="3988080"/>
              <a:ext cx="1715040" cy="4460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Speaker label</a:t>
              </a:r>
              <a:endParaRPr b="1" i="1" lang="en-US" sz="1600" spc="-1" strike="noStrike">
                <a:latin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1609920" y="1567440"/>
              <a:ext cx="360" cy="2919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"/>
            <p:cNvSpPr/>
            <p:nvPr/>
          </p:nvSpPr>
          <p:spPr>
            <a:xfrm>
              <a:off x="1609920" y="2215440"/>
              <a:ext cx="360" cy="2919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"/>
            <p:cNvSpPr/>
            <p:nvPr/>
          </p:nvSpPr>
          <p:spPr>
            <a:xfrm>
              <a:off x="1609920" y="2971440"/>
              <a:ext cx="360" cy="2919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"/>
            <p:cNvSpPr/>
            <p:nvPr/>
          </p:nvSpPr>
          <p:spPr>
            <a:xfrm>
              <a:off x="1609920" y="3691440"/>
              <a:ext cx="360" cy="2919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3429000" y="1262160"/>
            <a:ext cx="4799160" cy="3283200"/>
          </a:xfrm>
          <a:prstGeom prst="rect">
            <a:avLst/>
          </a:prstGeom>
          <a:ln w="0">
            <a:noFill/>
          </a:ln>
        </p:spPr>
      </p:pic>
      <p:sp>
        <p:nvSpPr>
          <p:cNvPr id="270" name="Google Shape;72;p 8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51600" y="21960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IMPLEMENTATION:(Word level timestamp)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143000" y="914400"/>
            <a:ext cx="6197400" cy="251964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622800" y="4067640"/>
            <a:ext cx="6005520" cy="27432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685800" y="3476880"/>
            <a:ext cx="5942520" cy="407880"/>
          </a:xfrm>
          <a:prstGeom prst="rect">
            <a:avLst/>
          </a:prstGeom>
          <a:ln w="0">
            <a:noFill/>
          </a:ln>
        </p:spPr>
      </p:pic>
      <p:sp>
        <p:nvSpPr>
          <p:cNvPr id="275" name="Google Shape;72;p 9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TEXT TO SPEECH (Seamless model)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7" name="Google Shape;72;p 10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  <p:pic>
        <p:nvPicPr>
          <p:cNvPr id="27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09800" y="1994400"/>
            <a:ext cx="1133280" cy="113328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4822200" y="2032200"/>
            <a:ext cx="2056320" cy="5515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Seamless model for text to speech translation</a:t>
            </a:r>
            <a:endParaRPr b="1" i="1" lang="en-US" sz="13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897480" y="1371600"/>
            <a:ext cx="3396240" cy="26701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4320000" y="2688840"/>
            <a:ext cx="30528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SPEECH TO TEXT(Bark)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" name="Google Shape;72;p 11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150800" y="2142000"/>
            <a:ext cx="2056320" cy="684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Bark model for text to speech translation</a:t>
            </a:r>
            <a:endParaRPr b="1" i="1" lang="en-US" sz="13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613800" y="2102040"/>
            <a:ext cx="2857320" cy="796680"/>
          </a:xfrm>
          <a:prstGeom prst="rect">
            <a:avLst/>
          </a:prstGeom>
          <a:noFill/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3240" rIns="93240" tIns="48240" bIns="482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"Hey everyone! I hope you're all doing well.</a:t>
            </a:r>
            <a:endParaRPr b="1" i="1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attending our workshop."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3465000" y="2478600"/>
            <a:ext cx="6858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>
            <a:off x="6201000" y="2478600"/>
            <a:ext cx="6858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83200" y="2123280"/>
            <a:ext cx="1316520" cy="11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REFERENCES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009800"/>
            <a:ext cx="8686800" cy="321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  <a:hlinkClick r:id="rId1"/>
              </a:rPr>
              <a:t>Whisper Model documentation</a:t>
            </a: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  <a:hlinkClick r:id="rId2"/>
              </a:rPr>
              <a:t>Medium (whisper model explaination)</a:t>
            </a: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  <a:hlinkClick r:id="rId3"/>
              </a:rPr>
              <a:t>whisper Github</a:t>
            </a: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  <a:hlinkClick r:id="rId4"/>
              </a:rPr>
              <a:t>Attention Is All You Need</a:t>
            </a: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latin typeface="arial"/>
                <a:hlinkClick r:id="rId5"/>
              </a:rPr>
              <a:t>WhisperX documentation</a:t>
            </a: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3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291" name="Google Shape;72;p 13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1600200" y="0"/>
            <a:ext cx="5943600" cy="51436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i="1" lang="en-US" sz="5400" spc="-1" strike="noStrike">
                <a:solidFill>
                  <a:srgbClr val="3465a4"/>
                </a:solidFill>
                <a:latin typeface="arial"/>
              </a:rPr>
              <a:t>Thank </a:t>
            </a:r>
            <a:r>
              <a:rPr b="1" i="1" lang="en-US" sz="5400" spc="-1" strike="noStrike">
                <a:solidFill>
                  <a:srgbClr val="3465a4"/>
                </a:solidFill>
                <a:latin typeface="arial"/>
              </a:rPr>
              <a:t>you!</a:t>
            </a:r>
            <a:endParaRPr b="1" i="1" lang="en-US" sz="5400" spc="-1" strike="noStrike">
              <a:solidFill>
                <a:srgbClr val="3465a4"/>
              </a:solidFill>
              <a:latin typeface="arial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3452400" y="4438800"/>
            <a:ext cx="2286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i="1" lang="en-US" sz="1100" spc="-1" strike="noStrike">
                <a:solidFill>
                  <a:srgbClr val="3465a4"/>
                </a:solidFill>
                <a:latin typeface="arial"/>
              </a:rPr>
              <a:t>Presented by:</a:t>
            </a:r>
            <a:endParaRPr b="1" i="1" lang="en-US" sz="1100" spc="-1" strike="noStrike">
              <a:solidFill>
                <a:srgbClr val="3465a4"/>
              </a:solidFill>
              <a:latin typeface="arial"/>
            </a:endParaRPr>
          </a:p>
          <a:p>
            <a:pPr algn="ctr">
              <a:buNone/>
            </a:pPr>
            <a:r>
              <a:rPr b="1" i="1" lang="en-US" sz="1100" spc="-1" strike="noStrike">
                <a:solidFill>
                  <a:srgbClr val="3465a4"/>
                </a:solidFill>
                <a:latin typeface="arial"/>
              </a:rPr>
              <a:t>Swostika  Basukala</a:t>
            </a:r>
            <a:endParaRPr b="1" i="1" lang="en-US" sz="1100" spc="-1" strike="noStrike">
              <a:solidFill>
                <a:srgbClr val="3465a4"/>
              </a:solidFill>
              <a:latin typeface="arial"/>
            </a:endParaRPr>
          </a:p>
        </p:txBody>
      </p:sp>
      <p:sp>
        <p:nvSpPr>
          <p:cNvPr id="294" name="Google Shape;72;p 14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PRESENT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ATION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OUTLINE: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30000" y="1335600"/>
            <a:ext cx="8283600" cy="32684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INTRODUCTION TO THE MODEL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ARCHITECTURE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IMPLEMENTATION OF TRANSCRIPTION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IMPLEMENTATION OF TRANSLATION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SPEAKER DIARIZATION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TIME STAMP ALIGNMENT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9" name="Google Shape;72;p 1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INTRODU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CTION TO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WHISPER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27040" y="1047240"/>
            <a:ext cx="8338680" cy="35236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55000"/>
          </a:bodyPr>
          <a:p>
            <a:pPr>
              <a:lnSpc>
                <a:spcPct val="90000"/>
              </a:lnSpc>
              <a:spcBef>
                <a:spcPts val="575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 marL="457200" indent="-317520">
              <a:lnSpc>
                <a:spcPct val="90000"/>
              </a:lnSpc>
              <a:spcBef>
                <a:spcPts val="575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General purpose,Sequence to Sequence, ASR  and speech translation model</a:t>
            </a:r>
            <a:endParaRPr b="0" lang="en-US" sz="2800" spc="-1" strike="noStrike">
              <a:latin typeface="Arial"/>
            </a:endParaRPr>
          </a:p>
          <a:p>
            <a:pPr marL="457200" indent="-317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Utilizes a transformer-based encoder-decoder architecture</a:t>
            </a:r>
            <a:endParaRPr b="0" lang="en-US" sz="2800" spc="-1" strike="noStrike">
              <a:latin typeface="Arial"/>
            </a:endParaRPr>
          </a:p>
          <a:p>
            <a:pPr marL="457200" indent="-317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Support 99 languages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 marL="457200" indent="-317520">
              <a:lnSpc>
                <a:spcPct val="90000"/>
              </a:lnSpc>
              <a:spcBef>
                <a:spcPts val="79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Release date: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September 2022 (original series), December 2022 (large-v2), and November 2023 (large-v3)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 marL="457200" indent="-317520">
              <a:lnSpc>
                <a:spcPct val="90000"/>
              </a:lnSpc>
              <a:spcBef>
                <a:spcPts val="79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Training data: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Total dataset size is 680,000 hours.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Weakly supervised available in internet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About a third of the dataset of non-English languages and remaining of English language.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12" name="Google Shape;72;p 2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29200" y="14400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Arial"/>
              </a:rPr>
              <a:t>Contd...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80600" y="878400"/>
            <a:ext cx="8283600" cy="36918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3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Model details:</a:t>
            </a:r>
            <a:endParaRPr b="0" lang="en-US" sz="4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Parameter counts: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Tiny: 39 million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Base: 74 million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Small: 244 million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Medium: 769  million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Large: 1.5 billion</a:t>
            </a:r>
            <a:endParaRPr b="0" lang="en-US" sz="4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Model Capabilities: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Transcribes spoken audio into text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Translates speech from one language to another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Language Identification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Speaker Diarization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Speech-to-text alignment</a:t>
            </a:r>
            <a:endParaRPr b="0" lang="en-US" sz="4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Distinguishes between speech and non-speech segments in audio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215" name="Google Shape;72;p 3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71680" y="22860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ARCHITE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CTURAL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DETAIL: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 rot="26400">
            <a:off x="826920" y="943560"/>
            <a:ext cx="7616880" cy="372456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72;p 4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71680" y="22860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TOKENS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IN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MULTITA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SK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TRAININ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G MODEL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733680" y="1564560"/>
            <a:ext cx="7999200" cy="228384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72;p 5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3715560" y="4150800"/>
            <a:ext cx="156240" cy="19224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000640" cy="48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OVERALL 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WORKFL</a:t>
            </a: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OW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3322800" y="1143000"/>
            <a:ext cx="914040" cy="45684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3009600" y="1792800"/>
            <a:ext cx="1594800" cy="2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0000" bIns="18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Input audio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015000" y="2889000"/>
            <a:ext cx="1506240" cy="4568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Perform Language detection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3022200" y="3524400"/>
            <a:ext cx="1479240" cy="4568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Convert feature vector to token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2901600" y="2250000"/>
            <a:ext cx="1527840" cy="4568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Mel-spectrogram conversion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058000" y="1449000"/>
            <a:ext cx="1371240" cy="4568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Compute time stamp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115600" y="2133000"/>
            <a:ext cx="1371240" cy="4568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the next token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5175000" y="2741400"/>
            <a:ext cx="1238040" cy="88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End of token?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5367600" y="3790800"/>
            <a:ext cx="914040" cy="45684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3780000" y="1600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>
            <a:off x="3780000" y="2068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80000" y="2716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3780000" y="3328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4737600" y="2928600"/>
            <a:ext cx="50760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no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5850000" y="3529800"/>
            <a:ext cx="9140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yes</a:t>
            </a:r>
            <a:endParaRPr b="1" i="1" lang="en-US" sz="1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780000" y="3976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>
            <a:off x="5623560" y="1054800"/>
            <a:ext cx="156240" cy="19224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>
            <a:off x="5724000" y="1240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5760000" y="1924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>
            <a:off x="5796000" y="2572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5832000" y="3616200"/>
            <a:ext cx="360" cy="192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72;p 12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  <p:cxnSp>
        <p:nvCxnSpPr>
          <p:cNvPr id="246" name="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MODEL COMPARISON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48" name=""/>
          <p:cNvGraphicFramePr/>
          <p:nvPr/>
        </p:nvGraphicFramePr>
        <p:xfrm>
          <a:off x="685800" y="1203480"/>
          <a:ext cx="7543080" cy="268236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  <a:gridCol w="1508400"/>
              </a:tblGrid>
              <a:tr h="348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model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layers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Width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Heads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Learning rate(Max)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61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tiny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384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6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1.5 × 10</a:t>
                      </a:r>
                      <a:r>
                        <a:rPr b="0" lang="en-US" sz="2600" spc="-1" strike="noStrike" baseline="33000">
                          <a:latin typeface="Arial"/>
                        </a:rPr>
                        <a:t>-3</a:t>
                      </a:r>
                      <a:endParaRPr b="1" i="1" lang="en-US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1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base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6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512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 × 10</a:t>
                      </a:r>
                      <a:r>
                        <a:rPr b="0" lang="en-US" sz="2600" spc="-1" strike="noStrike" baseline="33000">
                          <a:latin typeface="Arial"/>
                        </a:rPr>
                        <a:t>−3</a:t>
                      </a:r>
                      <a:endParaRPr b="1" i="1" lang="en-US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8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small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12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768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12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5 × 10</a:t>
                      </a:r>
                      <a:r>
                        <a:rPr b="0" lang="en-US" sz="2800" spc="-1" strike="noStrike" baseline="33000">
                          <a:latin typeface="Arial"/>
                        </a:rPr>
                        <a:t>−4</a:t>
                      </a:r>
                      <a:endParaRPr b="1" i="1" lang="en-US" sz="2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1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medium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24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1024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16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2.5 × 10</a:t>
                      </a:r>
                      <a:r>
                        <a:rPr b="0" lang="en-US" sz="2600" spc="-1" strike="noStrike" baseline="33000">
                          <a:latin typeface="Arial"/>
                        </a:rPr>
                        <a:t>−4</a:t>
                      </a:r>
                      <a:endParaRPr b="1" i="1" lang="en-US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2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large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32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1280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1" i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1.75 × 10</a:t>
                      </a:r>
                      <a:r>
                        <a:rPr b="0" lang="en-US" sz="2600" spc="-1" strike="noStrike" baseline="33000">
                          <a:latin typeface="Arial"/>
                        </a:rPr>
                        <a:t>−4</a:t>
                      </a:r>
                      <a:endParaRPr b="1" i="1" lang="en-US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4720" cy="992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Arial"/>
              </a:rPr>
              <a:t>IMPLEMENTATION:Speech to text(Transcription)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 rot="21591600">
            <a:off x="2973600" y="1219320"/>
            <a:ext cx="5484240" cy="263412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00" y="2093400"/>
            <a:ext cx="1370160" cy="137016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889200" y="3886200"/>
            <a:ext cx="1370160" cy="4557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audio</a:t>
            </a:r>
            <a:endParaRPr b="1" i="1" lang="en-US" sz="18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5281200" y="3922200"/>
            <a:ext cx="1393920" cy="4557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text</a:t>
            </a:r>
            <a:endParaRPr b="1" i="1" lang="en-US" sz="1800" spc="-1" strike="noStrike">
              <a:latin typeface="arial"/>
            </a:endParaRPr>
          </a:p>
        </p:txBody>
      </p:sp>
      <p:sp>
        <p:nvSpPr>
          <p:cNvPr id="254" name="Google Shape;72;p 6"/>
          <p:cNvSpPr/>
          <p:nvPr/>
        </p:nvSpPr>
        <p:spPr>
          <a:xfrm>
            <a:off x="7795080" y="126360"/>
            <a:ext cx="8204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00" spc="-1" strike="noStrike">
                <a:solidFill>
                  <a:srgbClr val="1b88ca"/>
                </a:solidFill>
                <a:latin typeface="Arial"/>
                <a:ea typeface="Arial"/>
              </a:rPr>
              <a:t>WHISPER</a:t>
            </a:r>
            <a:endParaRPr b="1" i="1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2024-01-12T16:06:12Z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